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2"/>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454" r:id="rId30"/>
    <p:sldId id="371" r:id="rId31"/>
    <p:sldId id="372" r:id="rId32"/>
    <p:sldId id="373" r:id="rId33"/>
    <p:sldId id="364" r:id="rId34"/>
    <p:sldId id="436" r:id="rId35"/>
    <p:sldId id="365" r:id="rId36"/>
    <p:sldId id="433" r:id="rId37"/>
    <p:sldId id="452" r:id="rId38"/>
    <p:sldId id="453" r:id="rId39"/>
    <p:sldId id="425" r:id="rId40"/>
    <p:sldId id="437" r:id="rId41"/>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20"/>
    <p:restoredTop sz="81601"/>
  </p:normalViewPr>
  <p:slideViewPr>
    <p:cSldViewPr>
      <p:cViewPr varScale="1">
        <p:scale>
          <a:sx n="90" d="100"/>
          <a:sy n="90" d="100"/>
        </p:scale>
        <p:origin x="1384"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2.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www.nature.com/nature/journal/v461/n7263/full/461472a.html" TargetMode="External"/><Relationship Id="rId3" Type="http://schemas.openxmlformats.org/officeDocument/2006/relationships/hyperlink" Target="https://interactive-atlas.ipcc.ch/" TargetMode="External"/><Relationship Id="rId7" Type="http://schemas.openxmlformats.org/officeDocument/2006/relationships/hyperlink" Target="https://www.ipcc.ch/report/ar6/wg1/downloads/report/IPCC_AR6_WGI_TS.pdf" TargetMode="External"/><Relationship Id="rId12" Type="http://schemas.openxmlformats.org/officeDocument/2006/relationships/hyperlink" Target="https://archive.ipcc.ch/report/ar5/sy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carbonbrief.org/in-depth-qa-the-ipccs-sixth-assessment-report-on-climate-science" TargetMode="External"/><Relationship Id="rId11" Type="http://schemas.openxmlformats.org/officeDocument/2006/relationships/hyperlink" Target="https://www.ipcc.ch/report/sixth-assessment-report-working-group-i/" TargetMode="External"/><Relationship Id="rId5" Type="http://schemas.openxmlformats.org/officeDocument/2006/relationships/hyperlink" Target="https://essd.copernicus.org/articles/15/5301/2023/" TargetMode="External"/><Relationship Id="rId10" Type="http://schemas.openxmlformats.org/officeDocument/2006/relationships/hyperlink" Target="https://www.ipcc.ch/sr15/" TargetMode="External"/><Relationship Id="rId4" Type="http://schemas.openxmlformats.org/officeDocument/2006/relationships/hyperlink" Target="https://www.nap.edu/download/11175" TargetMode="External"/><Relationship Id="rId9" Type="http://schemas.openxmlformats.org/officeDocument/2006/relationships/hyperlink" Target="http://www.fao.org/forest-resources-assessment/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3"/>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spTree>
    <p:extLst>
      <p:ext uri="{BB962C8B-B14F-4D97-AF65-F5344CB8AC3E}">
        <p14:creationId xmlns:p14="http://schemas.microsoft.com/office/powerpoint/2010/main" val="276521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2023 Global Carbon Budget 2023 for the most up-to-date figures including key details of HOW different components are estimated</a:t>
            </a:r>
          </a:p>
        </p:txBody>
      </p:sp>
    </p:spTree>
    <p:extLst>
      <p:ext uri="{BB962C8B-B14F-4D97-AF65-F5344CB8AC3E}">
        <p14:creationId xmlns:p14="http://schemas.microsoft.com/office/powerpoint/2010/main" val="27288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6" name="Picture 5">
            <a:extLst>
              <a:ext uri="{FF2B5EF4-FFF2-40B4-BE49-F238E27FC236}">
                <a16:creationId xmlns:a16="http://schemas.microsoft.com/office/drawing/2014/main" id="{3BEF6899-30BF-3623-CCF1-376D33745422}"/>
              </a:ext>
            </a:extLst>
          </p:cNvPr>
          <p:cNvPicPr>
            <a:picLocks noChangeAspect="1"/>
          </p:cNvPicPr>
          <p:nvPr/>
        </p:nvPicPr>
        <p:blipFill>
          <a:blip r:embed="rId3"/>
          <a:stretch>
            <a:fillRect/>
          </a:stretch>
        </p:blipFill>
        <p:spPr>
          <a:xfrm>
            <a:off x="1079872" y="1562100"/>
            <a:ext cx="7654739" cy="5059913"/>
          </a:xfrm>
          <a:prstGeom prst="rect">
            <a:avLst/>
          </a:prstGeom>
        </p:spPr>
      </p:pic>
    </p:spTree>
    <p:extLst>
      <p:ext uri="{BB962C8B-B14F-4D97-AF65-F5344CB8AC3E}">
        <p14:creationId xmlns:p14="http://schemas.microsoft.com/office/powerpoint/2010/main" val="215530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878" r="-10878"/>
          <a:stretch>
            <a:fillRect/>
          </a:stretch>
        </p:blipFill>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4"/>
          <a:stretch>
            <a:fillRect/>
          </a:stretch>
        </p:blipFill>
        <p:spPr>
          <a:xfrm>
            <a:off x="0" y="1562100"/>
            <a:ext cx="10080625" cy="6144717"/>
          </a:xfrm>
          <a:prstGeom prst="rect">
            <a:avLst/>
          </a:prstGeom>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71182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AEC63-71C3-FFB6-6EBF-61956B9C92F8}"/>
              </a:ext>
            </a:extLst>
          </p:cNvPr>
          <p:cNvPicPr>
            <a:picLocks noChangeAspect="1"/>
          </p:cNvPicPr>
          <p:nvPr/>
        </p:nvPicPr>
        <p:blipFill>
          <a:blip r:embed="rId2"/>
          <a:stretch>
            <a:fillRect/>
          </a:stretch>
        </p:blipFill>
        <p:spPr>
          <a:xfrm>
            <a:off x="1575333" y="1331565"/>
            <a:ext cx="6929958" cy="5146811"/>
          </a:xfrm>
          <a:prstGeom prst="rect">
            <a:avLst/>
          </a:prstGeom>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328086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7216ED-FB19-0000-69BE-5EA1A4DDFA35}"/>
              </a:ext>
            </a:extLst>
          </p:cNvPr>
          <p:cNvPicPr>
            <a:picLocks noChangeAspect="1"/>
          </p:cNvPicPr>
          <p:nvPr/>
        </p:nvPicPr>
        <p:blipFill>
          <a:blip r:embed="rId3"/>
          <a:stretch>
            <a:fillRect/>
          </a:stretch>
        </p:blipFill>
        <p:spPr>
          <a:xfrm>
            <a:off x="1576586" y="1367374"/>
            <a:ext cx="6917171" cy="5130795"/>
          </a:xfrm>
          <a:prstGeom prst="rect">
            <a:avLst/>
          </a:prstGeom>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6614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4"/>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979637"/>
            <a:ext cx="9067800" cy="4987925"/>
          </a:xfrm>
        </p:spPr>
      </p:pic>
    </p:spTree>
    <p:extLst>
      <p:ext uri="{BB962C8B-B14F-4D97-AF65-F5344CB8AC3E}">
        <p14:creationId xmlns:p14="http://schemas.microsoft.com/office/powerpoint/2010/main" val="5891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0A062-00FE-D04A-99E4-8BF97314DD8E}"/>
              </a:ext>
            </a:extLst>
          </p:cNvPr>
          <p:cNvPicPr>
            <a:picLocks noChangeAspect="1"/>
          </p:cNvPicPr>
          <p:nvPr/>
        </p:nvPicPr>
        <p:blipFill>
          <a:blip r:embed="rId3"/>
          <a:stretch>
            <a:fillRect/>
          </a:stretch>
        </p:blipFill>
        <p:spPr>
          <a:xfrm>
            <a:off x="-12860" y="1907629"/>
            <a:ext cx="10080625" cy="4804331"/>
          </a:xfrm>
          <a:prstGeom prst="rect">
            <a:avLst/>
          </a:prstGeom>
        </p:spPr>
      </p:pic>
      <p:sp>
        <p:nvSpPr>
          <p:cNvPr id="2" name="Title 1"/>
          <p:cNvSpPr>
            <a:spLocks noGrp="1"/>
          </p:cNvSpPr>
          <p:nvPr>
            <p:ph type="title"/>
          </p:nvPr>
        </p:nvSpPr>
        <p:spPr/>
        <p:txBody>
          <a:bodyPr/>
          <a:lstStyle/>
          <a:p>
            <a:r>
              <a:rPr lang="en-US" dirty="0"/>
              <a:t>Global trends</a:t>
            </a:r>
          </a:p>
        </p:txBody>
      </p:sp>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a:t>
            </a:r>
            <a:endParaRPr lang="en-US" sz="1400" dirty="0"/>
          </a:p>
        </p:txBody>
      </p:sp>
      <p:pic>
        <p:nvPicPr>
          <p:cNvPr id="4" name="Picture 3">
            <a:extLst>
              <a:ext uri="{FF2B5EF4-FFF2-40B4-BE49-F238E27FC236}">
                <a16:creationId xmlns:a16="http://schemas.microsoft.com/office/drawing/2014/main" id="{F2AB4137-F16F-A09B-89AA-5B4B841D5CCD}"/>
              </a:ext>
            </a:extLst>
          </p:cNvPr>
          <p:cNvPicPr>
            <a:picLocks noChangeAspect="1"/>
          </p:cNvPicPr>
          <p:nvPr/>
        </p:nvPicPr>
        <p:blipFill>
          <a:blip r:embed="rId4"/>
          <a:stretch>
            <a:fillRect/>
          </a:stretch>
        </p:blipFill>
        <p:spPr>
          <a:xfrm>
            <a:off x="-12860" y="1561571"/>
            <a:ext cx="10080624" cy="5065691"/>
          </a:xfrm>
          <a:prstGeom prst="rect">
            <a:avLst/>
          </a:prstGeom>
        </p:spPr>
      </p:pic>
    </p:spTree>
    <p:extLst>
      <p:ext uri="{BB962C8B-B14F-4D97-AF65-F5344CB8AC3E}">
        <p14:creationId xmlns:p14="http://schemas.microsoft.com/office/powerpoint/2010/main" val="737689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3"/>
          <a:stretch>
            <a:fillRect/>
          </a:stretch>
        </p:blipFill>
        <p:spPr>
          <a:xfrm>
            <a:off x="1447141" y="1691605"/>
            <a:ext cx="7983824" cy="5040560"/>
          </a:xfrm>
          <a:prstGeom prst="rect">
            <a:avLst/>
          </a:prstGeom>
        </p:spPr>
      </p:pic>
      <p:sp>
        <p:nvSpPr>
          <p:cNvPr id="2" name="Title 1"/>
          <p:cNvSpPr>
            <a:spLocks noGrp="1"/>
          </p:cNvSpPr>
          <p:nvPr>
            <p:ph type="title"/>
          </p:nvPr>
        </p:nvSpPr>
        <p:spPr/>
        <p:txBody>
          <a:bodyPr/>
          <a:lstStyle/>
          <a:p>
            <a:r>
              <a:rPr lang="en-US" dirty="0"/>
              <a:t>Global trends</a:t>
            </a:r>
          </a:p>
        </p:txBody>
      </p:sp>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a:t>
            </a:r>
            <a:endParaRPr lang="en-US" sz="1400" dirty="0"/>
          </a:p>
        </p:txBody>
      </p:sp>
    </p:spTree>
    <p:extLst>
      <p:ext uri="{BB962C8B-B14F-4D97-AF65-F5344CB8AC3E}">
        <p14:creationId xmlns:p14="http://schemas.microsoft.com/office/powerpoint/2010/main" val="26681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a:t>
            </a:r>
            <a:endParaRPr lang="en-US" sz="1400" dirty="0"/>
          </a:p>
        </p:txBody>
      </p:sp>
      <p:pic>
        <p:nvPicPr>
          <p:cNvPr id="3" name="Picture 2">
            <a:extLst>
              <a:ext uri="{FF2B5EF4-FFF2-40B4-BE49-F238E27FC236}">
                <a16:creationId xmlns:a16="http://schemas.microsoft.com/office/drawing/2014/main" id="{6DD3B6BB-08E7-BA7B-6211-7DAC86C834D3}"/>
              </a:ext>
            </a:extLst>
          </p:cNvPr>
          <p:cNvPicPr>
            <a:picLocks noChangeAspect="1"/>
          </p:cNvPicPr>
          <p:nvPr/>
        </p:nvPicPr>
        <p:blipFill>
          <a:blip r:embed="rId3"/>
          <a:stretch>
            <a:fillRect/>
          </a:stretch>
        </p:blipFill>
        <p:spPr>
          <a:xfrm>
            <a:off x="347146" y="-2541"/>
            <a:ext cx="6058799" cy="7559675"/>
          </a:xfrm>
          <a:prstGeom prst="rect">
            <a:avLst/>
          </a:prstGeom>
        </p:spPr>
      </p:pic>
    </p:spTree>
    <p:extLst>
      <p:ext uri="{BB962C8B-B14F-4D97-AF65-F5344CB8AC3E}">
        <p14:creationId xmlns:p14="http://schemas.microsoft.com/office/powerpoint/2010/main" val="331231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2023</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0" y="0"/>
            <a:ext cx="10080625" cy="6400564"/>
          </a:xfrm>
          <a:prstGeom prst="rect">
            <a:avLst/>
          </a:prstGeom>
        </p:spPr>
      </p:pic>
    </p:spTree>
    <p:extLst>
      <p:ext uri="{BB962C8B-B14F-4D97-AF65-F5344CB8AC3E}">
        <p14:creationId xmlns:p14="http://schemas.microsoft.com/office/powerpoint/2010/main" val="3301851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3"/>
              </a:rPr>
              <a:t>https://interactive-atlas.ipcc.ch/</a:t>
            </a:r>
            <a:endParaRPr lang="en-GB" sz="1600" dirty="0"/>
          </a:p>
          <a:p>
            <a:pPr>
              <a:buFont typeface="Arial" panose="020B0604020202020204" pitchFamily="34" charset="0"/>
              <a:buChar char="•"/>
            </a:pPr>
            <a:r>
              <a:rPr lang="en-GB" sz="1600" dirty="0"/>
              <a:t>Radiative forcing </a:t>
            </a:r>
            <a:r>
              <a:rPr lang="en-US" sz="1600" dirty="0">
                <a:hlinkClick r:id="rId4"/>
              </a:rPr>
              <a:t>https://</a:t>
            </a:r>
            <a:r>
              <a:rPr lang="en-US" sz="1600" dirty="0" err="1">
                <a:hlinkClick r:id="rId4"/>
              </a:rPr>
              <a:t>www.nap.edu</a:t>
            </a:r>
            <a:r>
              <a:rPr lang="en-US" sz="1600" dirty="0">
                <a:hlinkClick r:id="rId4"/>
              </a:rPr>
              <a:t>/download/11175</a:t>
            </a:r>
            <a:endParaRPr lang="en-GB" sz="1600" dirty="0"/>
          </a:p>
          <a:p>
            <a:pPr>
              <a:buFont typeface="Arial" panose="020B0604020202020204" pitchFamily="34" charset="0"/>
              <a:buChar char="•"/>
            </a:pPr>
            <a:r>
              <a:rPr lang="en-GB" sz="1600" dirty="0"/>
              <a:t>Global Carbon Budget 2023 </a:t>
            </a:r>
            <a:r>
              <a:rPr lang="en-GB" sz="1600" dirty="0">
                <a:hlinkClick r:id="rId5"/>
              </a:rPr>
              <a:t>https://essd.copernicus.org</a:t>
            </a:r>
            <a:r>
              <a:rPr lang="en-GB" sz="1600">
                <a:hlinkClick r:id="rId5"/>
              </a:rPr>
              <a:t>/articles/15/5301/2023/</a:t>
            </a:r>
            <a:endParaRPr lang="en-GB" sz="1600"/>
          </a:p>
          <a:p>
            <a:pPr>
              <a:buFont typeface="Arial" panose="020B0604020202020204" pitchFamily="34" charset="0"/>
              <a:buChar char="•"/>
            </a:pPr>
            <a:r>
              <a:rPr lang="en-GB" sz="1600" dirty="0">
                <a:hlinkClick r:id="rId6"/>
              </a:rPr>
              <a:t>https://www.carbonbrief.org/in-depth-qa-the-ipccs-sixth-assessment-report-on-climate-science</a:t>
            </a:r>
            <a:endParaRPr lang="en-GB" sz="1600" dirty="0"/>
          </a:p>
          <a:p>
            <a:pPr>
              <a:buFont typeface="Arial" panose="020B0604020202020204" pitchFamily="34" charset="0"/>
              <a:buChar char="•"/>
            </a:pPr>
            <a:r>
              <a:rPr lang="en-GB" sz="1600" dirty="0">
                <a:hlinkClick r:id="rId7"/>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8"/>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9"/>
              </a:rPr>
              <a:t>Global Forest Resource Assessment 2020</a:t>
            </a:r>
            <a:endParaRPr lang="en-GB" sz="1600" dirty="0"/>
          </a:p>
          <a:p>
            <a:pPr>
              <a:buFont typeface="Arial" panose="020B0604020202020204" pitchFamily="34" charset="0"/>
              <a:buChar char="•"/>
            </a:pPr>
            <a:r>
              <a:rPr lang="en-GB" sz="1600" dirty="0">
                <a:hlinkClick r:id="rId10"/>
              </a:rPr>
              <a:t>https://www.ipcc.ch/sr15/</a:t>
            </a:r>
            <a:endParaRPr lang="en-GB" sz="1600" dirty="0"/>
          </a:p>
          <a:p>
            <a:pPr>
              <a:buFont typeface="Arial" panose="020B0604020202020204" pitchFamily="34" charset="0"/>
              <a:buChar char="•"/>
            </a:pPr>
            <a:r>
              <a:rPr lang="en-GB" sz="1600" dirty="0"/>
              <a:t>IPCC Sixth Assessment Report: Climate Change: </a:t>
            </a:r>
            <a:r>
              <a:rPr lang="en-GB" sz="1600" dirty="0">
                <a:hlinkClick r:id="rId11"/>
              </a:rPr>
              <a:t>Working Group I: The Physical Science Basis</a:t>
            </a:r>
            <a:r>
              <a:rPr lang="en-GB" sz="1600" dirty="0"/>
              <a:t> and for a brief overview, the </a:t>
            </a:r>
            <a:r>
              <a:rPr lang="en-GB" sz="1600" dirty="0">
                <a:hlinkClick r:id="rId12"/>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spTree>
    <p:extLst>
      <p:ext uri="{BB962C8B-B14F-4D97-AF65-F5344CB8AC3E}">
        <p14:creationId xmlns:p14="http://schemas.microsoft.com/office/powerpoint/2010/main" val="100976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16473</TotalTime>
  <Words>3172</Words>
  <Application>Microsoft Macintosh PowerPoint</Application>
  <PresentationFormat>Custom</PresentationFormat>
  <Paragraphs>197</Paragraphs>
  <Slides>40</Slides>
  <Notes>23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211</cp:revision>
  <cp:lastPrinted>1601-01-01T00:00:00Z</cp:lastPrinted>
  <dcterms:created xsi:type="dcterms:W3CDTF">2010-11-25T08:35:40Z</dcterms:created>
  <dcterms:modified xsi:type="dcterms:W3CDTF">2024-01-09T13:02:25Z</dcterms:modified>
</cp:coreProperties>
</file>